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80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AE62-5712-4568-9254-7CEB825B98A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ABEB8-CC86-4342-853C-49AC219378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ABEB8-CC86-4342-853C-49AC219378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ABEB8-CC86-4342-853C-49AC219378BD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CCA5-0C22-48C0-8B49-4CEEF320BB01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9CDA-FDB4-4DBC-A1BD-78D5ACB2D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900igr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trophy.ru/images/instruction/bear.gif" TargetMode="External"/><Relationship Id="rId3" Type="http://schemas.openxmlformats.org/officeDocument/2006/relationships/slide" Target="slide4.xml"/><Relationship Id="rId7" Type="http://schemas.openxmlformats.org/officeDocument/2006/relationships/hyperlink" Target="http://www.espot.ru/imgpv/nature/sea/sea_mammals/sea_mammals_002.jpg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hyperlink" Target="http://www.countries.ru/img/australia/platypus1.jpg" TargetMode="External"/><Relationship Id="rId5" Type="http://schemas.openxmlformats.org/officeDocument/2006/relationships/hyperlink" Target="http://grani.ru/images/DOLPHINS_www.helpinweb.it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floranimal.ru/classes/2193.jpg" TargetMode="External"/><Relationship Id="rId1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mortalinc.stormway.ru/img/squirel.jpg" TargetMode="External"/><Relationship Id="rId3" Type="http://schemas.openxmlformats.org/officeDocument/2006/relationships/hyperlink" Target="http://de.msu.ru/~vart/hunt/img/Fig29.jpg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i.ru/photos/lisiya.jpg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lazovzap.dvo.ru/pictures/onycfisc.jpg" TargetMode="External"/><Relationship Id="rId7" Type="http://schemas.openxmlformats.org/officeDocument/2006/relationships/hyperlink" Target="http://archives.maillist.ru/25497/474037/1574451_7200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res.krasu.ru/nature/a/triton.jpg" TargetMode="Externa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ooclub.ru/chlen/images/46.jpg" TargetMode="External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to.tomsk.ru/images/uhod/aphid1.jpg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gif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0.gif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www.zooclub.ru/photo/aqua/16.jpg" TargetMode="Externa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www.geocities.com/Heartland/Meadows/2109/nalim.jpg" TargetMode="Externa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hyperlink" Target="http://www.geocities.com/Heartland/Meadows/2109/karas.jpg" TargetMode="External"/><Relationship Id="rId7" Type="http://schemas.openxmlformats.org/officeDocument/2006/relationships/hyperlink" Target="http://www.geocities.com/Heartland/Meadows/2109/plotv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://fish.krasu.ru/fauna/img/137b.jpg" TargetMode="Externa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3.png"/><Relationship Id="rId7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7.jpeg"/><Relationship Id="rId3" Type="http://schemas.openxmlformats.org/officeDocument/2006/relationships/image" Target="../media/image1.jpeg"/><Relationship Id="rId7" Type="http://schemas.openxmlformats.org/officeDocument/2006/relationships/hyperlink" Target="http://www.rolemancer.ru/newspics/757_scorp.jpg" TargetMode="External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hyperlink" Target="http://upload.wikimedia.org/wikipedia/commons/thumb/2/22/Afrikanischer_Elefant,_Miami.jpg/250px-Afrikanischer_Elefant,_Miami.jpg" TargetMode="External"/><Relationship Id="rId5" Type="http://schemas.openxmlformats.org/officeDocument/2006/relationships/image" Target="../media/image81.jpeg"/><Relationship Id="rId10" Type="http://schemas.openxmlformats.org/officeDocument/2006/relationships/image" Target="../media/image85.jpeg"/><Relationship Id="rId4" Type="http://schemas.openxmlformats.org/officeDocument/2006/relationships/image" Target="../media/image80.jpeg"/><Relationship Id="rId9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1" cy="626469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59632" y="2204864"/>
            <a:ext cx="6912768" cy="18003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115616" y="2205038"/>
            <a:ext cx="7416824" cy="1800225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Животные </a:t>
            </a:r>
          </a:p>
        </p:txBody>
      </p:sp>
      <p:pic>
        <p:nvPicPr>
          <p:cNvPr id="7" name="Picture 8" descr="educated_finny_h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149080"/>
            <a:ext cx="2376636" cy="1808808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8" name="Picture 7" descr="Рису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48680"/>
            <a:ext cx="2030314" cy="2030314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9" name="Picture 6" descr="anim05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052736"/>
            <a:ext cx="1728192" cy="138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7a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501008"/>
            <a:ext cx="16561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>
            <a:hlinkClick r:id="rId7" tooltip=" Каталог презентаций "/>
          </p:cNvPr>
          <p:cNvSpPr/>
          <p:nvPr/>
        </p:nvSpPr>
        <p:spPr>
          <a:xfrm>
            <a:off x="5652120" y="5157192"/>
            <a:ext cx="3096344" cy="1219696"/>
          </a:xfrm>
          <a:prstGeom prst="roundRect">
            <a:avLst>
              <a:gd name="adj" fmla="val 38061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3333CC"/>
                </a:solidFill>
                <a:latin typeface="Arial"/>
              </a:rPr>
              <a:t>Подготовила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3333CC"/>
                </a:solidFill>
                <a:latin typeface="Arial"/>
              </a:rPr>
              <a:t>Королева  Татьяна Викторовна</a:t>
            </a:r>
            <a:endParaRPr lang="ru-RU" sz="2000" b="1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908720"/>
            <a:ext cx="7560840" cy="76944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Питание птиц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4572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0013" indent="20638">
              <a:lnSpc>
                <a:spcPct val="90000"/>
              </a:lnSpc>
              <a:defRPr/>
            </a:pPr>
            <a:r>
              <a:rPr lang="ru-RU" sz="2400" b="1" dirty="0"/>
              <a:t>У </a:t>
            </a:r>
            <a:r>
              <a:rPr lang="ru-RU" sz="2400" b="1" dirty="0">
                <a:solidFill>
                  <a:srgbClr val="C00000"/>
                </a:solidFill>
              </a:rPr>
              <a:t>ЗЕРНОЯДНЫХ</a:t>
            </a:r>
            <a:r>
              <a:rPr lang="ru-RU" sz="2400" b="1" dirty="0"/>
              <a:t> птиц клюв короткий и крепкий. Им они разбивают твердые семена</a:t>
            </a:r>
          </a:p>
          <a:p>
            <a:pPr marL="100013" indent="20638">
              <a:lnSpc>
                <a:spcPct val="90000"/>
              </a:lnSpc>
              <a:defRPr/>
            </a:pPr>
            <a:r>
              <a:rPr lang="ru-RU" sz="2400" b="1" dirty="0"/>
              <a:t>У </a:t>
            </a:r>
            <a:r>
              <a:rPr lang="ru-RU" sz="2400" b="1" dirty="0">
                <a:solidFill>
                  <a:srgbClr val="C00000"/>
                </a:solidFill>
              </a:rPr>
              <a:t>НАСЕКОМОЯДНЫХ </a:t>
            </a:r>
            <a:r>
              <a:rPr lang="ru-RU" sz="2400" b="1" dirty="0"/>
              <a:t>птиц тонкий и острый. Им удобно доставать насекомых из трещин. Ноги  с острыми цепкими когтями.</a:t>
            </a:r>
          </a:p>
          <a:p>
            <a:pPr marL="100013" indent="20638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C00000"/>
                </a:solidFill>
              </a:rPr>
              <a:t>ХИЩЫЕ</a:t>
            </a:r>
            <a:r>
              <a:rPr lang="ru-RU" sz="2400" b="1" dirty="0"/>
              <a:t>  птицы имеют крючковатый клюв, мощные ноги с острыми когтями.</a:t>
            </a:r>
          </a:p>
        </p:txBody>
      </p:sp>
      <p:pic>
        <p:nvPicPr>
          <p:cNvPr id="6" name="Picture 11" descr="a561ba84465120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2193925" cy="167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dyatel_be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140968"/>
            <a:ext cx="1976438" cy="164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art5310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09120"/>
            <a:ext cx="2352675" cy="156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281169" cy="863600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Млекопитающие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908720"/>
            <a:ext cx="3672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Гепард, морж, синий кит всё это </a:t>
            </a:r>
            <a:r>
              <a:rPr lang="ru-RU" sz="2800" b="1" dirty="0">
                <a:solidFill>
                  <a:srgbClr val="FF9900"/>
                </a:solidFill>
                <a:latin typeface="Times New Roman" pitchFamily="18" charset="0"/>
              </a:rPr>
              <a:t>ЗВЕРИ.</a:t>
            </a:r>
            <a:r>
              <a:rPr lang="ru-RU" sz="2800" b="1" dirty="0">
                <a:latin typeface="Times New Roman" pitchFamily="18" charset="0"/>
              </a:rPr>
              <a:t> Одни живут на суше, другие в воде.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Тело зверей покрыто шерстью. 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Только звери выкармливают своих детёнышей молоком. Поэтому их называют </a:t>
            </a:r>
            <a:r>
              <a:rPr lang="ru-RU" sz="2800" b="1" dirty="0">
                <a:solidFill>
                  <a:srgbClr val="FF9900"/>
                </a:solidFill>
                <a:latin typeface="Times New Roman" pitchFamily="18" charset="0"/>
              </a:rPr>
              <a:t>МЛЕКОПИТАЮЩИМИ.</a:t>
            </a:r>
          </a:p>
        </p:txBody>
      </p:sp>
      <p:pic>
        <p:nvPicPr>
          <p:cNvPr id="6" name="Picture 11" descr="200509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3960440" cy="2860799"/>
          </a:xfrm>
          <a:prstGeom prst="roundRect">
            <a:avLst>
              <a:gd name="adj" fmla="val 35845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3" descr="DOLPHINS_ww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84242">
            <a:off x="153733" y="3827004"/>
            <a:ext cx="1944687" cy="1345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5" descr="sea_mammals_00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75763">
            <a:off x="1995497" y="3885157"/>
            <a:ext cx="2088232" cy="1313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7" descr="2193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332142">
            <a:off x="-39581" y="5109117"/>
            <a:ext cx="1944216" cy="1144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platypus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5229200"/>
            <a:ext cx="165618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1" descr="bear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802843">
            <a:off x="3271524" y="5241079"/>
            <a:ext cx="1653988" cy="128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632848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ПИТАНИЕ ЗВЕРЕЙ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ОЛЕНЮ</a:t>
            </a:r>
            <a:r>
              <a:rPr lang="ru-RU" sz="3200" b="1" dirty="0">
                <a:latin typeface="Times New Roman" pitchFamily="18" charset="0"/>
              </a:rPr>
              <a:t> требуется растительный корм.</a:t>
            </a:r>
          </a:p>
          <a:p>
            <a:pPr>
              <a:defRPr/>
            </a:pPr>
            <a:r>
              <a:rPr lang="ru-RU" sz="3200" b="1" dirty="0">
                <a:latin typeface="Times New Roman" pitchFamily="18" charset="0"/>
              </a:rPr>
              <a:t>Пища </a:t>
            </a: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ЕЖА</a:t>
            </a:r>
            <a:r>
              <a:rPr lang="ru-RU" sz="3200" b="1" dirty="0">
                <a:latin typeface="Times New Roman" pitchFamily="18" charset="0"/>
              </a:rPr>
              <a:t> – насекомые.</a:t>
            </a:r>
          </a:p>
          <a:p>
            <a:pPr>
              <a:defRPr/>
            </a:pP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ЛИСА</a:t>
            </a:r>
            <a:r>
              <a:rPr lang="ru-RU" sz="3200" b="1" dirty="0">
                <a:latin typeface="Times New Roman" pitchFamily="18" charset="0"/>
              </a:rPr>
              <a:t> охотится на других животных – она является хищником.</a:t>
            </a:r>
          </a:p>
          <a:p>
            <a:pPr>
              <a:defRPr/>
            </a:pPr>
            <a:r>
              <a:rPr lang="ru-RU" sz="3200" b="1" dirty="0">
                <a:solidFill>
                  <a:schemeClr val="folHlink"/>
                </a:solidFill>
                <a:latin typeface="Times New Roman" pitchFamily="18" charset="0"/>
              </a:rPr>
              <a:t>БЕЛКА</a:t>
            </a:r>
            <a:r>
              <a:rPr lang="ru-RU" sz="3200" b="1" dirty="0">
                <a:latin typeface="Times New Roman" pitchFamily="18" charset="0"/>
              </a:rPr>
              <a:t> ест все: орехи , жуков, мышей, муравьев – она всеядная</a:t>
            </a:r>
          </a:p>
        </p:txBody>
      </p:sp>
      <p:pic>
        <p:nvPicPr>
          <p:cNvPr id="8" name="Picture 16" descr="Fig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2305050" cy="153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Ё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92896"/>
            <a:ext cx="2160588" cy="153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4" descr="lisiy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068960"/>
            <a:ext cx="2016125" cy="14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8" descr="squire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653136"/>
            <a:ext cx="2087563" cy="1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949825" cy="70788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</a:rPr>
              <a:t>Как</a:t>
            </a:r>
            <a:r>
              <a:rPr lang="ru-RU" sz="4000" dirty="0" smtClean="0">
                <a:solidFill>
                  <a:srgbClr val="0066FF"/>
                </a:solidFill>
              </a:rPr>
              <a:t> </a:t>
            </a:r>
            <a:r>
              <a:rPr lang="ru-RU" sz="4000" b="1" dirty="0" smtClean="0">
                <a:solidFill>
                  <a:srgbClr val="0066FF"/>
                </a:solidFill>
              </a:rPr>
              <a:t>животные</a:t>
            </a:r>
            <a:r>
              <a:rPr lang="ru-RU" sz="4000" dirty="0" smtClean="0">
                <a:solidFill>
                  <a:srgbClr val="0066FF"/>
                </a:solidFill>
              </a:rPr>
              <a:t> </a:t>
            </a:r>
            <a:r>
              <a:rPr lang="ru-RU" sz="4000" b="1" dirty="0" smtClean="0">
                <a:solidFill>
                  <a:srgbClr val="0066FF"/>
                </a:solidFill>
              </a:rPr>
              <a:t>защищаются</a:t>
            </a:r>
            <a:endParaRPr lang="ru-RU" sz="4000" b="1" dirty="0"/>
          </a:p>
        </p:txBody>
      </p:sp>
      <p:pic>
        <p:nvPicPr>
          <p:cNvPr id="6" name="Picture 9" descr="polar-bears-in-the-arc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298378" cy="2148334"/>
          </a:xfrm>
          <a:prstGeom prst="roundRect">
            <a:avLst>
              <a:gd name="adj" fmla="val 47228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1" descr="sh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784549" cy="1911983"/>
          </a:xfrm>
          <a:prstGeom prst="roundRect">
            <a:avLst>
              <a:gd name="adj" fmla="val 26252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nima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73016"/>
            <a:ext cx="3600400" cy="2769617"/>
          </a:xfrm>
          <a:prstGeom prst="roundRect">
            <a:avLst>
              <a:gd name="adj" fmla="val 24340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3" descr="nnamibi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861048"/>
            <a:ext cx="3240360" cy="2304256"/>
          </a:xfrm>
          <a:prstGeom prst="roundRect">
            <a:avLst>
              <a:gd name="adj" fmla="val 34420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699792" y="23488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20638">
              <a:defRPr/>
            </a:pPr>
            <a:r>
              <a:rPr lang="ru-RU" sz="3600" b="1" dirty="0">
                <a:solidFill>
                  <a:srgbClr val="C00000"/>
                </a:solidFill>
              </a:rPr>
              <a:t>Любое животное, даже хищное, может стать добычей более сильного животного.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200800" cy="70788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Способы защиты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0" descr="anim0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41044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3968" y="170080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/>
              <a:t>Многие животные спасаются </a:t>
            </a:r>
            <a:r>
              <a:rPr lang="ru-RU" sz="2800" b="1" dirty="0" smtClean="0"/>
              <a:t> БЕГСТВОМ</a:t>
            </a:r>
            <a:r>
              <a:rPr lang="ru-RU" sz="2800" b="1" dirty="0"/>
              <a:t>.</a:t>
            </a:r>
          </a:p>
          <a:p>
            <a:pPr>
              <a:defRPr/>
            </a:pPr>
            <a:r>
              <a:rPr lang="ru-RU" sz="2800" b="1" dirty="0" smtClean="0"/>
              <a:t>Другие  </a:t>
            </a:r>
            <a:r>
              <a:rPr lang="ru-RU" sz="2800" b="1" dirty="0"/>
              <a:t>УЛЕТАЮТ, УПЛЫВАЮТ, ПРЯЧУТСЯ В НОРКИ.</a:t>
            </a:r>
          </a:p>
          <a:p>
            <a:pPr>
              <a:defRPr/>
            </a:pPr>
            <a:r>
              <a:rPr lang="ru-RU" sz="2800" b="1" dirty="0"/>
              <a:t>ЕЖИКА выручают острые иголки</a:t>
            </a:r>
          </a:p>
          <a:p>
            <a:pPr>
              <a:defRPr/>
            </a:pPr>
            <a:r>
              <a:rPr lang="ru-RU" sz="2800" b="1" dirty="0"/>
              <a:t>ЧЕРЕПАХУ – прочный панцирь.</a:t>
            </a:r>
          </a:p>
        </p:txBody>
      </p:sp>
      <p:pic>
        <p:nvPicPr>
          <p:cNvPr id="7" name="Picture 6" descr="Ё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2879204" cy="2176388"/>
          </a:xfrm>
          <a:prstGeom prst="roundRect">
            <a:avLst>
              <a:gd name="adj" fmla="val 18000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1" descr="20060731_233543_Cherepa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96752"/>
            <a:ext cx="2664296" cy="2448272"/>
          </a:xfrm>
          <a:prstGeom prst="roundRect">
            <a:avLst>
              <a:gd name="adj" fmla="val 15283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92696"/>
            <a:ext cx="7344816" cy="369332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Способы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защиты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folHlink"/>
                </a:solidFill>
              </a:rPr>
              <a:t>Зеленый кузнечик</a:t>
            </a:r>
            <a:r>
              <a:rPr lang="ru-RU" sz="3200" b="1" dirty="0"/>
              <a:t> в </a:t>
            </a:r>
            <a:r>
              <a:rPr lang="ru-RU" sz="3200" b="1" dirty="0" smtClean="0"/>
              <a:t>траве.</a:t>
            </a:r>
            <a:endParaRPr lang="ru-RU" sz="3200" b="1" dirty="0"/>
          </a:p>
          <a:p>
            <a:pPr>
              <a:defRPr/>
            </a:pPr>
            <a:r>
              <a:rPr lang="ru-RU" sz="3200" b="1" dirty="0" err="1">
                <a:solidFill>
                  <a:schemeClr val="folHlink"/>
                </a:solidFill>
              </a:rPr>
              <a:t>Муха-журчалка</a:t>
            </a:r>
            <a:r>
              <a:rPr lang="ru-RU" sz="3200" b="1" dirty="0">
                <a:solidFill>
                  <a:schemeClr val="folHlink"/>
                </a:solidFill>
              </a:rPr>
              <a:t> </a:t>
            </a:r>
            <a:r>
              <a:rPr lang="ru-RU" sz="3200" b="1" dirty="0"/>
              <a:t>маскируется под </a:t>
            </a:r>
            <a:r>
              <a:rPr lang="ru-RU" sz="3200" b="1" dirty="0" smtClean="0"/>
              <a:t>пчелу.</a:t>
            </a:r>
            <a:endParaRPr lang="ru-RU" sz="3200" b="1" dirty="0"/>
          </a:p>
          <a:p>
            <a:pPr>
              <a:defRPr/>
            </a:pPr>
            <a:r>
              <a:rPr lang="ru-RU" sz="3200" b="1" dirty="0">
                <a:solidFill>
                  <a:schemeClr val="folHlink"/>
                </a:solidFill>
              </a:rPr>
              <a:t>Божья коровка</a:t>
            </a:r>
            <a:r>
              <a:rPr lang="ru-RU" sz="3200" b="1" dirty="0"/>
              <a:t> выделяет едкую </a:t>
            </a:r>
            <a:r>
              <a:rPr lang="ru-RU" sz="3200" b="1" dirty="0" smtClean="0"/>
              <a:t>жидкость.</a:t>
            </a:r>
            <a:endParaRPr lang="ru-RU" sz="3200" b="1" dirty="0"/>
          </a:p>
          <a:p>
            <a:pPr>
              <a:defRPr/>
            </a:pPr>
            <a:r>
              <a:rPr lang="ru-RU" sz="3200" b="1" dirty="0">
                <a:solidFill>
                  <a:schemeClr val="folHlink"/>
                </a:solidFill>
              </a:rPr>
              <a:t>Оса и пчела</a:t>
            </a:r>
            <a:r>
              <a:rPr lang="ru-RU" sz="3200" b="1" dirty="0"/>
              <a:t> больно жалят</a:t>
            </a:r>
          </a:p>
        </p:txBody>
      </p:sp>
      <p:pic>
        <p:nvPicPr>
          <p:cNvPr id="6" name="Picture 10" descr="ins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2303463" cy="181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sksyrph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2346325" cy="176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5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852936"/>
            <a:ext cx="216024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6" descr="66cae424f3a8ed32496764deda230e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869160"/>
            <a:ext cx="2553965" cy="179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836712"/>
            <a:ext cx="7560840" cy="584775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2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Земноводные</a:t>
            </a:r>
            <a:endParaRPr lang="ru-RU" sz="32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6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22225">
              <a:defRPr/>
            </a:pPr>
            <a:r>
              <a:rPr lang="ru-RU" sz="2800" b="1" dirty="0"/>
              <a:t>Лягушек, жаб и тритонов ученые относят к </a:t>
            </a:r>
            <a:r>
              <a:rPr lang="ru-RU" sz="2800" b="1" dirty="0">
                <a:solidFill>
                  <a:srgbClr val="C00000"/>
                </a:solidFill>
              </a:rPr>
              <a:t>земноводным.</a:t>
            </a:r>
          </a:p>
          <a:p>
            <a:pPr marL="6350" indent="22225">
              <a:defRPr/>
            </a:pPr>
            <a:r>
              <a:rPr lang="ru-RU" sz="2800" b="1" dirty="0"/>
              <a:t>Часть жизни такие животные проводят на суше, а часть – в воде. Температура их тела зависит от температуры вокруг них.</a:t>
            </a:r>
          </a:p>
        </p:txBody>
      </p:sp>
      <p:pic>
        <p:nvPicPr>
          <p:cNvPr id="8" name="Picture 14" descr="39ctsl8gqxpf78qud5olapb96jn4y3do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879725" cy="216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toad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2992438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6288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22225">
              <a:lnSpc>
                <a:spcPct val="90000"/>
              </a:lnSpc>
              <a:defRPr/>
            </a:pPr>
            <a:r>
              <a:rPr lang="ru-RU" sz="3200" b="1" dirty="0"/>
              <a:t>У </a:t>
            </a:r>
            <a:r>
              <a:rPr lang="ru-RU" sz="3200" b="1" dirty="0">
                <a:solidFill>
                  <a:srgbClr val="C00000"/>
                </a:solidFill>
              </a:rPr>
              <a:t>жаб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и </a:t>
            </a:r>
            <a:r>
              <a:rPr lang="ru-RU" sz="3200" b="1" dirty="0">
                <a:solidFill>
                  <a:srgbClr val="C00000"/>
                </a:solidFill>
              </a:rPr>
              <a:t>лягушек</a:t>
            </a:r>
            <a:r>
              <a:rPr lang="ru-RU" sz="3200" b="1" dirty="0"/>
              <a:t> нет хвоста. Жабы крупнее. Тело у жаб толще, голова шире. Кожа у жаб бородавчатая, кожи лягушки – гладкая.</a:t>
            </a:r>
          </a:p>
          <a:p>
            <a:pPr marL="98425" indent="22225">
              <a:lnSpc>
                <a:spcPct val="90000"/>
              </a:lnSpc>
              <a:defRPr/>
            </a:pPr>
            <a:r>
              <a:rPr lang="ru-RU" sz="3200" b="1" dirty="0"/>
              <a:t>Плавать им помогают перепонки между пальцами. </a:t>
            </a:r>
            <a:endParaRPr lang="ru-RU" sz="3200" dirty="0"/>
          </a:p>
        </p:txBody>
      </p:sp>
      <p:pic>
        <p:nvPicPr>
          <p:cNvPr id="5" name="Picture 9" descr="toa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527425" cy="2247900"/>
          </a:xfrm>
          <a:prstGeom prst="roundRect">
            <a:avLst>
              <a:gd name="adj" fmla="val 18308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 descr="fr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527425" cy="2376488"/>
          </a:xfrm>
          <a:prstGeom prst="roundRect">
            <a:avLst>
              <a:gd name="adj" fmla="val 16060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pic>
        <p:nvPicPr>
          <p:cNvPr id="3" name="Picture 10" descr="onycfis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2952328" cy="199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trit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052736"/>
            <a:ext cx="3024014" cy="21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1574451_7200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789040"/>
            <a:ext cx="3024336" cy="220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07904" y="3573016"/>
            <a:ext cx="5292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22225">
              <a:defRPr/>
            </a:pPr>
            <a:r>
              <a:rPr lang="ru-RU" sz="2800" b="1" dirty="0">
                <a:solidFill>
                  <a:srgbClr val="7030A0"/>
                </a:solidFill>
              </a:rPr>
              <a:t>Тритоны</a:t>
            </a:r>
            <a:r>
              <a:rPr lang="ru-RU" sz="2800" b="1" dirty="0"/>
              <a:t> имеют длинный хвост и короткие ноги. </a:t>
            </a:r>
          </a:p>
          <a:p>
            <a:pPr marL="98425" indent="22225">
              <a:defRPr/>
            </a:pPr>
            <a:r>
              <a:rPr lang="ru-RU" sz="2800" b="1" dirty="0"/>
              <a:t>Тело у тритонов вытянутое, как у ящериц.</a:t>
            </a:r>
          </a:p>
          <a:p>
            <a:pPr marL="98425" indent="22225">
              <a:defRPr/>
            </a:pPr>
            <a:r>
              <a:rPr lang="ru-RU" sz="2800" b="1" dirty="0"/>
              <a:t>Плавать тритону помогает хвост.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632848" cy="57606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/>
            <a:r>
              <a:rPr lang="ru-RU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Насекомые</a:t>
            </a:r>
            <a:endParaRPr lang="ru-RU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Impact"/>
            </a:endParaRPr>
          </a:p>
        </p:txBody>
      </p:sp>
      <p:pic>
        <p:nvPicPr>
          <p:cNvPr id="6" name="Picture 10" descr="insec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184576" cy="47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11560" y="5949280"/>
            <a:ext cx="2233613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Зеленый  кузнечик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635896" y="6021288"/>
            <a:ext cx="1513434" cy="36933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Пьявица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51720" y="2636912"/>
            <a:ext cx="1800623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Злаковая  тля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1560" y="1412776"/>
            <a:ext cx="1079500" cy="3667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Пчела   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347864" y="1412776"/>
            <a:ext cx="2051720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Хлебный  клопик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556792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>
              <a:defRPr/>
            </a:pPr>
            <a:r>
              <a:rPr lang="ru-RU" sz="2800" b="1" dirty="0"/>
              <a:t>Насекомые – самая многочисленная группа животных на земле. Они </a:t>
            </a:r>
            <a:r>
              <a:rPr lang="ru-RU" sz="2800" b="1" dirty="0">
                <a:solidFill>
                  <a:srgbClr val="C00000"/>
                </a:solidFill>
              </a:rPr>
              <a:t>имеют 6 ног</a:t>
            </a:r>
            <a:r>
              <a:rPr lang="ru-RU" sz="2800" b="1" dirty="0"/>
              <a:t>. Тело разделено на голову, грудь и брюшко. На   голове насекомого находится пара усиков.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352927" cy="6120680"/>
          </a:xfrm>
          <a:ln>
            <a:solidFill>
              <a:srgbClr val="00B050"/>
            </a:solidFill>
          </a:ln>
        </p:spPr>
      </p:pic>
      <p:pic>
        <p:nvPicPr>
          <p:cNvPr id="5" name="Picture 20" descr="j0229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26866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j0229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0"/>
            <a:ext cx="3268662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j0229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32686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j0229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51313"/>
            <a:ext cx="32686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j0229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338" y="1988840"/>
            <a:ext cx="3268662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j0229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-315416"/>
            <a:ext cx="326866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851275" y="260350"/>
            <a:ext cx="1441450" cy="51847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 rot="5400000">
            <a:off x="2051548" y="2807197"/>
            <a:ext cx="5040906" cy="523875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Животные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9807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ресмыкающиеся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56176" y="908720"/>
            <a:ext cx="1719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/>
              </a:rPr>
              <a:t>птицы</a:t>
            </a:r>
          </a:p>
        </p:txBody>
      </p:sp>
      <p:sp>
        <p:nvSpPr>
          <p:cNvPr id="15" name="WordArt 2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7544" y="3717032"/>
            <a:ext cx="2376264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земноводные</a:t>
            </a:r>
          </a:p>
        </p:txBody>
      </p:sp>
      <p:sp>
        <p:nvSpPr>
          <p:cNvPr id="17" name="WordArt 21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84168" y="3068960"/>
            <a:ext cx="2736304" cy="575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млекотпитающие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8" name="WordArt 2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1720" y="5517232"/>
            <a:ext cx="25922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/>
              </a:rPr>
              <a:t>насекомые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5157192"/>
            <a:ext cx="201622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рыбы</a:t>
            </a:r>
            <a:endParaRPr lang="ru-RU" sz="54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48680"/>
            <a:ext cx="7780931" cy="584775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Растительноядные  насекомые.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8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>
              <a:defRPr/>
            </a:pPr>
            <a:r>
              <a:rPr lang="ru-RU" sz="3200" b="1" dirty="0"/>
              <a:t>Шмели и многие бабочки питаются цветочным нектаром и пыльцой. </a:t>
            </a:r>
          </a:p>
          <a:p>
            <a:pPr marL="6350" indent="22225">
              <a:defRPr/>
            </a:pPr>
            <a:r>
              <a:rPr lang="ru-RU" sz="3200" b="1" dirty="0"/>
              <a:t>Некоторые жуки едят древесину. </a:t>
            </a:r>
          </a:p>
          <a:p>
            <a:pPr marL="6350" indent="22225">
              <a:defRPr/>
            </a:pPr>
            <a:r>
              <a:rPr lang="ru-RU" sz="3200" b="1" dirty="0"/>
              <a:t>Тли высасывают соки листьев растений. </a:t>
            </a:r>
          </a:p>
        </p:txBody>
      </p:sp>
      <p:pic>
        <p:nvPicPr>
          <p:cNvPr id="6" name="Picture 8" descr="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24744"/>
            <a:ext cx="2087562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3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924944"/>
            <a:ext cx="235267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aphid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581128"/>
            <a:ext cx="2232025" cy="178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836712"/>
            <a:ext cx="7128792" cy="584775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Насекомые- хищники.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7" descr="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2962275" cy="2368550"/>
          </a:xfrm>
          <a:prstGeom prst="roundRect">
            <a:avLst>
              <a:gd name="adj" fmla="val 18966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 descr="streko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449638" cy="2447925"/>
          </a:xfrm>
          <a:prstGeom prst="roundRect">
            <a:avLst>
              <a:gd name="adj" fmla="val 21417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9992" y="414908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>
              <a:defRPr/>
            </a:pPr>
            <a:r>
              <a:rPr lang="ru-RU" sz="4000" b="1" dirty="0"/>
              <a:t>Божьи коровки охотятся на тлей.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5" y="162880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>
              <a:defRPr/>
            </a:pPr>
            <a:r>
              <a:rPr lang="ru-RU" sz="4000" b="1" dirty="0"/>
              <a:t>Стрекозы поедают мух и комаров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7632848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Всеядные насекомые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9" descr="img05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095625" cy="1944216"/>
          </a:xfrm>
          <a:prstGeom prst="roundRect">
            <a:avLst>
              <a:gd name="adj" fmla="val 29653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 descr="muravei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2987675" cy="2278063"/>
          </a:xfrm>
          <a:prstGeom prst="roundRect">
            <a:avLst>
              <a:gd name="adj" fmla="val 31959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3928" y="148478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268288">
              <a:defRPr/>
            </a:pPr>
            <a:r>
              <a:rPr lang="ru-RU" sz="2800" b="1" dirty="0"/>
              <a:t>Рыжие лесные муравьи едят все: живые и погибшие насекомые, соки плодов, цветочный нектар, сахаристые выделения тлей.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21088"/>
            <a:ext cx="45720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9933FF"/>
                </a:solidFill>
              </a:rPr>
              <a:t>Муравьи важнейшие защитники леса от листоядных гусениц и жуков.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560840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/>
              </a:rPr>
              <a:t>Рыбы</a:t>
            </a:r>
            <a:endParaRPr lang="ru-RU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mpact"/>
            </a:endParaRPr>
          </a:p>
        </p:txBody>
      </p:sp>
      <p:pic>
        <p:nvPicPr>
          <p:cNvPr id="5" name="Picture 10" descr="5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3456955" cy="2808288"/>
          </a:xfrm>
          <a:prstGeom prst="roundRect">
            <a:avLst>
              <a:gd name="adj" fmla="val 21230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3968" y="1556792"/>
            <a:ext cx="4572000" cy="45821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425" indent="22225">
              <a:lnSpc>
                <a:spcPct val="80000"/>
              </a:lnSpc>
              <a:defRPr/>
            </a:pPr>
            <a:r>
              <a:rPr lang="ru-RU" sz="2800" b="1" dirty="0"/>
              <a:t>Водные животные с конечностями в виде плавников. Тело рыб  покрыто </a:t>
            </a:r>
            <a:r>
              <a:rPr lang="ru-RU" sz="2800" b="1" dirty="0">
                <a:solidFill>
                  <a:srgbClr val="C00000"/>
                </a:solidFill>
              </a:rPr>
              <a:t>чешуёй </a:t>
            </a:r>
            <a:r>
              <a:rPr lang="ru-RU" sz="2800" b="1" dirty="0"/>
              <a:t>и </a:t>
            </a:r>
            <a:r>
              <a:rPr lang="ru-RU" sz="2800" b="1" dirty="0">
                <a:solidFill>
                  <a:srgbClr val="C00000"/>
                </a:solidFill>
              </a:rPr>
              <a:t>слизью. </a:t>
            </a:r>
          </a:p>
          <a:p>
            <a:pPr marL="98425" indent="22225">
              <a:lnSpc>
                <a:spcPct val="80000"/>
              </a:lnSpc>
              <a:defRPr/>
            </a:pPr>
            <a:r>
              <a:rPr lang="ru-RU" sz="2800" b="1" dirty="0"/>
              <a:t>У большинства рыб оно удлиненное, сжатое с боков. Голова плавно переходит в туловище, а туловище – в узкий хвост. Это позволяет рыбам легко передвигаться в воде.</a:t>
            </a:r>
          </a:p>
        </p:txBody>
      </p:sp>
      <p:pic>
        <p:nvPicPr>
          <p:cNvPr id="7" name="Picture 9" descr="j0283551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268760"/>
            <a:ext cx="2016224" cy="1800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96943" cy="6192688"/>
          </a:xfrm>
          <a:ln>
            <a:solidFill>
              <a:srgbClr val="00B050"/>
            </a:solidFill>
          </a:ln>
        </p:spPr>
      </p:pic>
      <p:pic>
        <p:nvPicPr>
          <p:cNvPr id="3" name="Picture 11" descr="Рисуно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20888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20638">
              <a:defRPr/>
            </a:pPr>
            <a:r>
              <a:rPr lang="ru-RU" sz="3200" b="1" dirty="0"/>
              <a:t>Дышат рыбы кислородом, растворенным в воде. Помогают им в этом жабры, скрытые </a:t>
            </a:r>
            <a:r>
              <a:rPr lang="ru-RU" sz="3200" b="1" dirty="0" smtClean="0"/>
              <a:t>       за </a:t>
            </a:r>
            <a:r>
              <a:rPr lang="ru-RU" sz="3200" b="1" dirty="0"/>
              <a:t>жаберными крышками. Если жабры не омываются водой, рыба дышать не может.</a:t>
            </a:r>
          </a:p>
        </p:txBody>
      </p:sp>
      <p:pic>
        <p:nvPicPr>
          <p:cNvPr id="6" name="Picture 13" descr="i?id=14055789&amp;tov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1960562" cy="162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7" descr="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844824"/>
            <a:ext cx="1621159" cy="158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9" descr="ИГЛОВЫ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203835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5" descr="i?id=1548042&amp;tov=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085184"/>
            <a:ext cx="2088232" cy="128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416824" cy="65736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Растительноядные рыбы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7" descr="aspiol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2880320" cy="3167806"/>
          </a:xfrm>
          <a:prstGeom prst="roundRect">
            <a:avLst>
              <a:gd name="adj" fmla="val 19492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13407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22225">
              <a:defRPr/>
            </a:pPr>
            <a:r>
              <a:rPr lang="ru-RU" sz="3200" b="1" dirty="0"/>
              <a:t>Есть рыбы растительноядные.</a:t>
            </a:r>
          </a:p>
          <a:p>
            <a:pPr marL="6350" indent="22225">
              <a:defRPr/>
            </a:pPr>
            <a:r>
              <a:rPr lang="ru-RU" sz="3200" b="1" dirty="0">
                <a:solidFill>
                  <a:srgbClr val="FF3399"/>
                </a:solidFill>
              </a:rPr>
              <a:t>Например,</a:t>
            </a:r>
            <a:r>
              <a:rPr lang="ru-RU" sz="3200" b="1" dirty="0"/>
              <a:t> толстолобик </a:t>
            </a:r>
          </a:p>
          <a:p>
            <a:pPr marL="6350" indent="22225">
              <a:defRPr/>
            </a:pPr>
            <a:r>
              <a:rPr lang="ru-RU" sz="3200" b="1" dirty="0"/>
              <a:t>и белый амур едят водоросли.</a:t>
            </a:r>
          </a:p>
        </p:txBody>
      </p:sp>
      <p:pic>
        <p:nvPicPr>
          <p:cNvPr id="8" name="Picture 9" descr="white_am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4464050" cy="1785938"/>
          </a:xfrm>
          <a:prstGeom prst="roundRect">
            <a:avLst>
              <a:gd name="adj" fmla="val 29227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76672"/>
            <a:ext cx="7272808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Хищники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3488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22225">
              <a:defRPr/>
            </a:pPr>
            <a:r>
              <a:rPr lang="ru-RU" sz="2800" b="1" dirty="0"/>
              <a:t>Встречаются среди рыб и хищники. Например:</a:t>
            </a:r>
          </a:p>
          <a:p>
            <a:pPr marL="6350" indent="22225">
              <a:defRPr/>
            </a:pPr>
            <a:r>
              <a:rPr lang="ru-RU" sz="2800" b="1" dirty="0">
                <a:solidFill>
                  <a:srgbClr val="C00000"/>
                </a:solidFill>
              </a:rPr>
              <a:t>Щука</a:t>
            </a:r>
          </a:p>
          <a:p>
            <a:pPr marL="6350" indent="22225">
              <a:defRPr/>
            </a:pPr>
            <a:r>
              <a:rPr lang="ru-RU" sz="2800" b="1" dirty="0">
                <a:solidFill>
                  <a:srgbClr val="C00000"/>
                </a:solidFill>
              </a:rPr>
              <a:t>Окунь </a:t>
            </a:r>
          </a:p>
          <a:p>
            <a:pPr marL="6350" indent="22225">
              <a:defRPr/>
            </a:pPr>
            <a:r>
              <a:rPr lang="ru-RU" sz="2800" b="1" dirty="0">
                <a:solidFill>
                  <a:srgbClr val="C00000"/>
                </a:solidFill>
              </a:rPr>
              <a:t>Налим</a:t>
            </a:r>
          </a:p>
          <a:p>
            <a:pPr marL="6350" indent="22225">
              <a:defRPr/>
            </a:pPr>
            <a:r>
              <a:rPr lang="ru-RU" sz="2800" b="1" dirty="0"/>
              <a:t>Питаются  другими животными: мелкими рыбками, рачками, червями, насекомыми.</a:t>
            </a:r>
          </a:p>
        </p:txBody>
      </p:sp>
      <p:pic>
        <p:nvPicPr>
          <p:cNvPr id="6" name="Picture 7" descr="shuka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089275" cy="191135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7" name="Picture 11" descr="ok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80728"/>
            <a:ext cx="2705100" cy="1452562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8" name="Picture 13" descr="nali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2808312" cy="2373808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7272808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Всеядные рыбы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83568" y="1340768"/>
            <a:ext cx="4643437" cy="4708525"/>
          </a:xfrm>
          <a:prstGeom prst="rect">
            <a:avLst/>
          </a:prstGeom>
        </p:spPr>
        <p:txBody>
          <a:bodyPr/>
          <a:lstStyle/>
          <a:p>
            <a:pPr marL="98425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всеядным относятся:</a:t>
            </a:r>
          </a:p>
          <a:p>
            <a:pPr marL="98425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Карась</a:t>
            </a:r>
          </a:p>
          <a:p>
            <a:pPr marL="98425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Плотва</a:t>
            </a:r>
          </a:p>
          <a:p>
            <a:pPr marL="98425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Карп</a:t>
            </a:r>
          </a:p>
          <a:p>
            <a:pPr marL="98425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 водные растения и животные по вкусу.</a:t>
            </a:r>
          </a:p>
        </p:txBody>
      </p:sp>
      <p:pic>
        <p:nvPicPr>
          <p:cNvPr id="6" name="Picture 15" descr="kara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84784"/>
            <a:ext cx="2592759" cy="1813874"/>
          </a:xfrm>
          <a:prstGeom prst="roundRect">
            <a:avLst>
              <a:gd name="adj" fmla="val 25147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3" descr="137b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437112"/>
            <a:ext cx="2808089" cy="1965697"/>
          </a:xfrm>
          <a:prstGeom prst="roundRect">
            <a:avLst>
              <a:gd name="adj" fmla="val 14843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1" descr="plotv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276872"/>
            <a:ext cx="2520280" cy="1869752"/>
          </a:xfrm>
          <a:prstGeom prst="roundRect">
            <a:avLst>
              <a:gd name="adj" fmla="val 22463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pic>
        <p:nvPicPr>
          <p:cNvPr id="3" name="Picture 6" descr="eyes_question_h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672"/>
            <a:ext cx="1728192" cy="15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908720"/>
            <a:ext cx="5328592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З а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д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а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н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и е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410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Рассмотри картинки и найди гадюку.</a:t>
            </a:r>
          </a:p>
        </p:txBody>
      </p:sp>
      <p:pic>
        <p:nvPicPr>
          <p:cNvPr id="7" name="Picture 10" descr="2844596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348879"/>
            <a:ext cx="7200155" cy="3816425"/>
          </a:xfrm>
          <a:prstGeom prst="roundRect">
            <a:avLst>
              <a:gd name="adj" fmla="val 13243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524328" y="4005064"/>
            <a:ext cx="1296168" cy="431800"/>
          </a:xfrm>
          <a:prstGeom prst="leftArrow">
            <a:avLst>
              <a:gd name="adj1" fmla="val 50000"/>
              <a:gd name="adj2" fmla="val 917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496943" cy="6192688"/>
          </a:xfrm>
          <a:ln>
            <a:solidFill>
              <a:srgbClr val="00B050"/>
            </a:solidFill>
          </a:ln>
        </p:spPr>
      </p:pic>
      <p:pic>
        <p:nvPicPr>
          <p:cNvPr id="3" name="Picture 5" descr="eyes_question_h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6672"/>
            <a:ext cx="1368152" cy="13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764704"/>
            <a:ext cx="5616624" cy="584775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З 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д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н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и е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84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Рассмотри изображения животных, жизнь которых связаны с водой. Найди рыб.</a:t>
            </a:r>
          </a:p>
        </p:txBody>
      </p:sp>
      <p:pic>
        <p:nvPicPr>
          <p:cNvPr id="8" name="Picture 9" descr="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492897"/>
            <a:ext cx="201612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Krokodil_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492896"/>
            <a:ext cx="255270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36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492896"/>
            <a:ext cx="230425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9" descr="i?id=15002537&amp;tov=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509120"/>
            <a:ext cx="20162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7" descr="Oceanarium-sea-ot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7" y="4509120"/>
            <a:ext cx="24482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568952" cy="6264696"/>
          </a:xfrm>
          <a:ln>
            <a:solidFill>
              <a:srgbClr val="00B050"/>
            </a:solidFill>
          </a:ln>
        </p:spPr>
      </p:pic>
      <p:pic>
        <p:nvPicPr>
          <p:cNvPr id="5" name="Содержимое 3" descr="iB40BKX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568952" cy="626469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584" y="476672"/>
            <a:ext cx="7848872" cy="1138138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latin typeface="Impact"/>
              </a:rPr>
              <a:t>Пресмыкающиеся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9552" y="1556792"/>
            <a:ext cx="424815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Отдельная группа животных- это змеи, ящерицы, черепахи, крокодилы.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 тело покрыто кожей с </a:t>
            </a:r>
            <a:r>
              <a:rPr kumimoji="0" lang="ru-RU" sz="28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сухими чешуйками</a:t>
            </a:r>
            <a:r>
              <a:rPr kumimoji="0" lang="ru-RU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или </a:t>
            </a:r>
            <a:r>
              <a:rPr kumimoji="0" lang="ru-RU" sz="2800" b="1" i="0" u="sng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панцирем</a:t>
            </a:r>
            <a:r>
              <a:rPr kumimoji="0" lang="ru-RU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они, без ног или с ногами ползают по земле – «пресмыкаются». Вот почему их назвали </a:t>
            </a:r>
            <a:r>
              <a:rPr kumimoji="0" lang="ru-RU" sz="28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пресмыкающимися.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прес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844824"/>
            <a:ext cx="4032448" cy="444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6120680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Викторина «Эрудит»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2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1904037" cy="1584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1" descr="70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271566"/>
            <a:ext cx="2376264" cy="125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KIDEPO VALLEY - жира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060848"/>
            <a:ext cx="2156840" cy="180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6" descr="757_scor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301208"/>
            <a:ext cx="1642696" cy="137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4" descr="PICT14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852936"/>
            <a:ext cx="1800200" cy="106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3" descr="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692696"/>
            <a:ext cx="1979960" cy="148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2" descr="250px-Afrikanischer_Elefant,_Miami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3717032"/>
            <a:ext cx="2157111" cy="161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20060731_233543_Cherepah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789040"/>
            <a:ext cx="2231356" cy="157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123728" y="1628800"/>
            <a:ext cx="4537075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CC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Кто носит дом на себе?</a:t>
            </a:r>
          </a:p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Зачем слону хобот?</a:t>
            </a:r>
          </a:p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3.Сколько ножек у насекомых. </a:t>
            </a:r>
          </a:p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 Какое насекомое различает вкус ножками?</a:t>
            </a:r>
          </a:p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5. У кого на хвосте ядовитое жало?</a:t>
            </a:r>
          </a:p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6. Какая птица плавает, как рыба?</a:t>
            </a:r>
          </a:p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7. Самое высокое животное?</a:t>
            </a:r>
          </a:p>
          <a:p>
            <a:pPr marL="6350" marR="0" lvl="0" indent="-63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8. Какое животное может менять свой окрас?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996952"/>
            <a:ext cx="6120680" cy="646331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996952"/>
            <a:ext cx="6696744" cy="646331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СПАСИБО   ЗА  ВНИМАНИЕ!!!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23528" y="1988839"/>
            <a:ext cx="4038600" cy="486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Живут в теплых и жарких странах. В нашей стране обитают ящерицы и змеи. Увидеть можно только в теплое время года. Зимой спят в норках под корнями деревьев.</a:t>
            </a:r>
          </a:p>
        </p:txBody>
      </p:sp>
      <p:pic>
        <p:nvPicPr>
          <p:cNvPr id="6" name="Picture 17" descr="Рисунок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840163" cy="421005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7" name="WordArt 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584" y="836712"/>
            <a:ext cx="7704856" cy="792163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rgbClr val="CC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Пресмыкающиеся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dirty="0" smtClean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all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Ящерицы</a:t>
            </a:r>
            <a:r>
              <a:rPr kumimoji="0" lang="ru-RU" sz="4400" b="1" i="0" u="none" strike="noStrike" kern="1200" cap="all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3" descr="40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12875"/>
            <a:ext cx="2808238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Yasherit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21088"/>
            <a:ext cx="3455987" cy="187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yasheric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3384376" cy="219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40" y="3789040"/>
            <a:ext cx="3779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013" indent="20638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Ящерицы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охотятся  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насекомых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пауков.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pic>
        <p:nvPicPr>
          <p:cNvPr id="3" name="Содержимое 3" descr="iB40BKX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96943" cy="619268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648"/>
            <a:ext cx="8219256" cy="113813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Змеи</a:t>
            </a:r>
            <a:endParaRPr lang="ru-RU" sz="54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latin typeface="Times New Roman" pitchFamily="18" charset="0"/>
            </a:endParaRPr>
          </a:p>
        </p:txBody>
      </p:sp>
      <p:pic>
        <p:nvPicPr>
          <p:cNvPr id="6" name="Picture 8" descr="gaduka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4104456" cy="372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6" y="908720"/>
            <a:ext cx="3995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425" indent="22225">
              <a:defRPr/>
            </a:pPr>
            <a:r>
              <a:rPr lang="ru-RU" sz="2800" b="1" dirty="0"/>
              <a:t>Среди змей есть </a:t>
            </a:r>
            <a:r>
              <a:rPr lang="ru-RU" sz="2800" b="1" dirty="0">
                <a:solidFill>
                  <a:srgbClr val="CC0066"/>
                </a:solidFill>
              </a:rPr>
              <a:t>ядовитые</a:t>
            </a:r>
            <a:r>
              <a:rPr lang="ru-RU" sz="2800" b="1" dirty="0"/>
              <a:t>. </a:t>
            </a:r>
          </a:p>
          <a:p>
            <a:pPr marL="98425" indent="22225">
              <a:defRPr/>
            </a:pPr>
            <a:r>
              <a:rPr lang="ru-RU" sz="2800" b="1" dirty="0">
                <a:solidFill>
                  <a:schemeClr val="folHlink"/>
                </a:solidFill>
              </a:rPr>
              <a:t>Гадюка,</a:t>
            </a:r>
            <a:r>
              <a:rPr lang="ru-RU" sz="2800" b="1" dirty="0"/>
              <a:t> обитающая в нашей стране, убивает добычу своим ядом. </a:t>
            </a:r>
            <a:r>
              <a:rPr lang="ru-RU" sz="2800" b="1" dirty="0" smtClean="0"/>
              <a:t> Ее можно узнать            </a:t>
            </a:r>
            <a:r>
              <a:rPr lang="ru-RU" sz="2800" b="1" dirty="0"/>
              <a:t>по чёрной зигзагообразной полосе вдоль спины . На голове у нее рисунок  в виде буквы «Х».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3" cy="6192688"/>
          </a:xfrm>
          <a:ln>
            <a:solidFill>
              <a:srgbClr val="00B050"/>
            </a:solidFill>
          </a:ln>
        </p:spPr>
      </p:pic>
      <p:pic>
        <p:nvPicPr>
          <p:cNvPr id="3" name="Picture 8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443865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1628800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8425" marR="0" lvl="0" indent="-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Безобиден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уж.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98425" marR="0" lvl="0" indent="-6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ужа по бокам головы есть два желтых пятнышка. Они хорошо заметны.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96943" cy="6192688"/>
          </a:xfrm>
          <a:ln>
            <a:solidFill>
              <a:srgbClr val="00B050"/>
            </a:solidFill>
          </a:ln>
        </p:spPr>
      </p:pic>
      <p:pic>
        <p:nvPicPr>
          <p:cNvPr id="3" name="Picture 9" descr="anim0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9299">
            <a:off x="217822" y="132354"/>
            <a:ext cx="1827213" cy="1350962"/>
          </a:xfrm>
          <a:prstGeom prst="roundRect">
            <a:avLst>
              <a:gd name="adj" fmla="val 32503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91680" y="764704"/>
            <a:ext cx="6624736" cy="865188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Птицы</a:t>
            </a:r>
            <a:endParaRPr lang="ru-RU" sz="3600" b="1" kern="1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mpact"/>
            </a:endParaRPr>
          </a:p>
        </p:txBody>
      </p:sp>
      <p:pic>
        <p:nvPicPr>
          <p:cNvPr id="6" name="Picture 11" descr="19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2463800" cy="2514600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pic>
        <p:nvPicPr>
          <p:cNvPr id="7" name="Picture 13" descr="p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77072"/>
            <a:ext cx="2468562" cy="2447925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131840" y="1628800"/>
            <a:ext cx="3168352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98425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Животные, тело которых покрыто перьями. Передние конечности превращены в крылья.</a:t>
            </a:r>
          </a:p>
          <a:p>
            <a:pPr marL="98425" marR="0" lvl="0" indent="22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Температура тела не зависит от окружающей среды.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40BKX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96945" cy="6192688"/>
          </a:xfr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692696"/>
            <a:ext cx="7272808" cy="923330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ерья птиц 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9" descr="art5552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32" y="1772816"/>
            <a:ext cx="264702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kolibr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3163887" cy="252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4088" y="1412776"/>
            <a:ext cx="3456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0638">
              <a:defRPr/>
            </a:pPr>
            <a:r>
              <a:rPr lang="ru-RU" sz="2800" b="1" dirty="0" err="1" smtClean="0">
                <a:solidFill>
                  <a:schemeClr val="folHlink"/>
                </a:solidFill>
                <a:latin typeface="Shruti" pitchFamily="2"/>
              </a:rPr>
              <a:t>п</a:t>
            </a:r>
            <a:r>
              <a:rPr lang="ru-RU" b="1" dirty="0" err="1" smtClean="0">
                <a:solidFill>
                  <a:schemeClr val="folHlink"/>
                </a:solidFill>
                <a:latin typeface="Shruti" pitchFamily="2"/>
              </a:rPr>
              <a:t>ОКРОВНЫЕ</a:t>
            </a:r>
            <a:r>
              <a:rPr lang="ru-RU" b="1" dirty="0" smtClean="0">
                <a:solidFill>
                  <a:schemeClr val="folHlink"/>
                </a:solidFill>
                <a:latin typeface="Shruti" pitchFamily="2"/>
              </a:rPr>
              <a:t> </a:t>
            </a:r>
            <a:r>
              <a:rPr lang="ru-RU" sz="24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перья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>
                <a:latin typeface="Shruti" pitchFamily="2"/>
              </a:rPr>
              <a:t> как чешуя у рыбы, покрывают все тело.</a:t>
            </a:r>
          </a:p>
          <a:p>
            <a:pPr marL="6350" indent="20638">
              <a:defRPr/>
            </a:pPr>
            <a:r>
              <a:rPr lang="ru-RU" sz="2000" b="1" dirty="0">
                <a:latin typeface="Shruti" pitchFamily="2"/>
              </a:rPr>
              <a:t>Водоплавающих птиц покровные перья спасают от намокания</a:t>
            </a:r>
            <a:r>
              <a:rPr lang="ru-RU" sz="2000" b="1" dirty="0" smtClean="0">
                <a:latin typeface="Shruti" pitchFamily="2"/>
              </a:rPr>
              <a:t>.</a:t>
            </a:r>
            <a:endParaRPr lang="ru-RU" sz="2000" b="1" dirty="0">
              <a:latin typeface="Shruti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3429000"/>
            <a:ext cx="280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0638">
              <a:defRPr/>
            </a:pPr>
            <a:r>
              <a:rPr lang="ru-RU" sz="2000" b="1" dirty="0" smtClean="0">
                <a:solidFill>
                  <a:schemeClr val="folHlink"/>
                </a:solidFill>
                <a:latin typeface="Shruti" pitchFamily="2"/>
              </a:rPr>
              <a:t>П</a:t>
            </a:r>
            <a:r>
              <a:rPr lang="ru-RU" b="1" dirty="0" smtClean="0">
                <a:solidFill>
                  <a:schemeClr val="folHlink"/>
                </a:solidFill>
                <a:latin typeface="Shruti" pitchFamily="2"/>
              </a:rPr>
              <a:t>УХОВЫЕ</a:t>
            </a:r>
            <a:r>
              <a:rPr lang="ru-RU" dirty="0" smtClean="0">
                <a:latin typeface="Shruti" pitchFamily="2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перья,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Shruti" pitchFamily="2"/>
              </a:rPr>
              <a:t>мягкие и пушистые находятся под покровными.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indent="20638">
              <a:defRPr/>
            </a:pPr>
            <a:r>
              <a:rPr lang="ru-RU" b="1" dirty="0">
                <a:solidFill>
                  <a:schemeClr val="folHlink"/>
                </a:solidFill>
                <a:latin typeface="Shruti" pitchFamily="2"/>
              </a:rPr>
              <a:t>МАХОВЫЕ</a:t>
            </a:r>
            <a:r>
              <a:rPr lang="ru-RU" b="1" dirty="0">
                <a:latin typeface="Shruti" pitchFamily="2"/>
              </a:rPr>
              <a:t> перья крыльев и </a:t>
            </a:r>
            <a:r>
              <a:rPr lang="ru-RU" b="1" dirty="0">
                <a:solidFill>
                  <a:schemeClr val="folHlink"/>
                </a:solidFill>
                <a:latin typeface="Shruti" pitchFamily="2"/>
              </a:rPr>
              <a:t>РУЛЕВЫЕ </a:t>
            </a:r>
            <a:r>
              <a:rPr lang="ru-RU" b="1" dirty="0">
                <a:latin typeface="Shruti" pitchFamily="2"/>
              </a:rPr>
              <a:t>перья хвоста играют главную роль при полете.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847</Words>
  <Application>Microsoft Office PowerPoint</Application>
  <PresentationFormat>Экран (4:3)</PresentationFormat>
  <Paragraphs>119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 </vt:lpstr>
      <vt:lpstr>Змеи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18</cp:revision>
  <dcterms:created xsi:type="dcterms:W3CDTF">2015-10-10T12:51:38Z</dcterms:created>
  <dcterms:modified xsi:type="dcterms:W3CDTF">2016-01-23T13:22:53Z</dcterms:modified>
</cp:coreProperties>
</file>